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Unbounded"/>
      <p:regular r:id="rId17"/>
    </p:embeddedFont>
    <p:embeddedFont>
      <p:font typeface="Unbounded"/>
      <p:regular r:id="rId18"/>
    </p:embeddedFont>
    <p:embeddedFont>
      <p:font typeface="Cabin"/>
      <p:regular r:id="rId19"/>
    </p:embeddedFont>
    <p:embeddedFont>
      <p:font typeface="Cabin"/>
      <p:regular r:id="rId20"/>
    </p:embeddedFont>
    <p:embeddedFont>
      <p:font typeface="Cabin"/>
      <p:regular r:id="rId21"/>
    </p:embeddedFont>
    <p:embeddedFont>
      <p:font typeface="Cabin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6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8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2861905"/>
            <a:ext cx="4928354" cy="615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NALA medtch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6324124" y="3791903"/>
            <a:ext cx="7468553" cy="335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i="1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In touch with tomorrow — the future of healthcare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324124" y="4362569"/>
            <a:ext cx="7468553" cy="1005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 health-technology and services company advancing diagnostics, advisory, skincare manufacturing, medical supply, and AI-driven solutions to elevate care quality, access, and efficiency across Egypt and Africa.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689503"/>
            <a:ext cx="4928354" cy="615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Mission &amp; Vision</a:t>
            </a:r>
            <a:endParaRPr lang="en-US" sz="3850" dirty="0"/>
          </a:p>
        </p:txBody>
      </p:sp>
      <p:sp>
        <p:nvSpPr>
          <p:cNvPr id="3" name="Shape 1"/>
          <p:cNvSpPr/>
          <p:nvPr/>
        </p:nvSpPr>
        <p:spPr>
          <a:xfrm>
            <a:off x="686872" y="3619500"/>
            <a:ext cx="6523673" cy="1920478"/>
          </a:xfrm>
          <a:prstGeom prst="roundRect">
            <a:avLst>
              <a:gd name="adj" fmla="val 1636"/>
            </a:avLst>
          </a:prstGeom>
          <a:solidFill>
            <a:srgbClr val="0A988B"/>
          </a:solidFill>
          <a:ln/>
        </p:spPr>
      </p:sp>
      <p:sp>
        <p:nvSpPr>
          <p:cNvPr id="4" name="Text 2"/>
          <p:cNvSpPr/>
          <p:nvPr/>
        </p:nvSpPr>
        <p:spPr>
          <a:xfrm>
            <a:off x="896302" y="3828931"/>
            <a:ext cx="2464118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Mission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96302" y="4346377"/>
            <a:ext cx="6104811" cy="1005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To accelerate better patient outcomes by integrating advanced diagnostics, expert advisory, and intelligent technologies across the healthcare ecosystem.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578328" y="3828931"/>
            <a:ext cx="2464118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Vision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578328" y="4346377"/>
            <a:ext cx="6221968" cy="1005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To shape a smarter, more accessible, and data-driven healthcare future across Egypt and the African continent — improving quality, affordability, and scalability of care.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2190036"/>
            <a:ext cx="4928354" cy="615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Our Core Values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837724" y="3120033"/>
            <a:ext cx="3629501" cy="1522571"/>
          </a:xfrm>
          <a:prstGeom prst="roundRect">
            <a:avLst>
              <a:gd name="adj" fmla="val 2064"/>
            </a:avLst>
          </a:prstGeom>
          <a:solidFill>
            <a:srgbClr val="304755"/>
          </a:solidFill>
          <a:ln/>
        </p:spPr>
      </p:sp>
      <p:sp>
        <p:nvSpPr>
          <p:cNvPr id="5" name="Text 2"/>
          <p:cNvSpPr/>
          <p:nvPr/>
        </p:nvSpPr>
        <p:spPr>
          <a:xfrm>
            <a:off x="1047155" y="3329464"/>
            <a:ext cx="2464118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Vision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1047155" y="3763089"/>
            <a:ext cx="3210639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Anticipate needs and innovate with purpose.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4676656" y="3120033"/>
            <a:ext cx="3629620" cy="1522571"/>
          </a:xfrm>
          <a:prstGeom prst="roundRect">
            <a:avLst>
              <a:gd name="adj" fmla="val 2064"/>
            </a:avLst>
          </a:prstGeom>
          <a:solidFill>
            <a:srgbClr val="304755"/>
          </a:solidFill>
          <a:ln/>
        </p:spPr>
      </p:sp>
      <p:sp>
        <p:nvSpPr>
          <p:cNvPr id="8" name="Text 5"/>
          <p:cNvSpPr/>
          <p:nvPr/>
        </p:nvSpPr>
        <p:spPr>
          <a:xfrm>
            <a:off x="4886087" y="3329464"/>
            <a:ext cx="2464118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Ownership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4886087" y="3763089"/>
            <a:ext cx="3210758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Act with accountability, integrity, and measured impact.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37724" y="4852035"/>
            <a:ext cx="7468553" cy="1187529"/>
          </a:xfrm>
          <a:prstGeom prst="roundRect">
            <a:avLst>
              <a:gd name="adj" fmla="val 2646"/>
            </a:avLst>
          </a:prstGeom>
          <a:solidFill>
            <a:srgbClr val="304755"/>
          </a:solidFill>
          <a:ln/>
        </p:spPr>
      </p:sp>
      <p:sp>
        <p:nvSpPr>
          <p:cNvPr id="11" name="Text 8"/>
          <p:cNvSpPr/>
          <p:nvPr/>
        </p:nvSpPr>
        <p:spPr>
          <a:xfrm>
            <a:off x="1047155" y="5061466"/>
            <a:ext cx="2464118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Execution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1047155" y="5495092"/>
            <a:ext cx="7049691" cy="335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Deliver reliably, at speed, with measurable results.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891552"/>
            <a:ext cx="4928354" cy="615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Core Businesses</a:t>
            </a:r>
            <a:endParaRPr lang="en-US" sz="38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7724" y="3926324"/>
            <a:ext cx="523637" cy="52363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23179" y="3926324"/>
            <a:ext cx="3358277" cy="616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Diagnostic Laboratory Services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1623179" y="4667964"/>
            <a:ext cx="3358277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Advanced diagnostics to support accurate, timely clinical decisions.</a:t>
            </a:r>
            <a:endParaRPr lang="en-US" sz="16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3274" y="3926324"/>
            <a:ext cx="523637" cy="52363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028730" y="3926324"/>
            <a:ext cx="3006447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Healthcare Advisory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6028730" y="4359950"/>
            <a:ext cx="3358277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Expert guidance to optimize healthcare systems and outcomes.</a:t>
            </a:r>
            <a:endParaRPr lang="en-US" sz="16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8825" y="3926324"/>
            <a:ext cx="523637" cy="52363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434280" y="3926324"/>
            <a:ext cx="3358396" cy="616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Skincare Development &amp; Manufacturing</a:t>
            </a:r>
            <a:endParaRPr lang="en-US" sz="1900" dirty="0"/>
          </a:p>
        </p:txBody>
      </p:sp>
      <p:sp>
        <p:nvSpPr>
          <p:cNvPr id="11" name="Text 6"/>
          <p:cNvSpPr/>
          <p:nvPr/>
        </p:nvSpPr>
        <p:spPr>
          <a:xfrm>
            <a:off x="10434280" y="4667964"/>
            <a:ext cx="3358396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Formulating and producing high-quality skincare solutions.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891552"/>
            <a:ext cx="6553200" cy="615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More Core Businesses</a:t>
            </a:r>
            <a:endParaRPr lang="en-US" sz="38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7724" y="3926324"/>
            <a:ext cx="523637" cy="52363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23179" y="3926324"/>
            <a:ext cx="3358277" cy="616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Laboratory Advisory &amp; Trading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1623179" y="4667964"/>
            <a:ext cx="3358277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Supplying and advising on laboratory equipment and consumables.</a:t>
            </a:r>
            <a:endParaRPr lang="en-US" sz="16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3274" y="3926324"/>
            <a:ext cx="523637" cy="52363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028730" y="3926324"/>
            <a:ext cx="3358277" cy="616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Medical Supply for Hospitals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6028730" y="4667964"/>
            <a:ext cx="3358277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Reliable procurement and delivery of critical medical supplies.</a:t>
            </a:r>
            <a:endParaRPr lang="en-US" sz="16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8825" y="3926324"/>
            <a:ext cx="523637" cy="52363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434280" y="3926324"/>
            <a:ext cx="3358396" cy="616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AI Solutions in Healthcare</a:t>
            </a:r>
            <a:endParaRPr lang="en-US" sz="1900" dirty="0"/>
          </a:p>
        </p:txBody>
      </p:sp>
      <p:sp>
        <p:nvSpPr>
          <p:cNvPr id="11" name="Text 6"/>
          <p:cNvSpPr/>
          <p:nvPr/>
        </p:nvSpPr>
        <p:spPr>
          <a:xfrm>
            <a:off x="10434280" y="4667964"/>
            <a:ext cx="3358396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Intelligent, data-driven tools to transform care delivery and efficiency.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2458760"/>
            <a:ext cx="4928354" cy="615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Core Strategy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1151811" y="3624382"/>
            <a:ext cx="7154466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Hiring and empowering a strong, multidisciplinary team to develop and scale transformative healthcare solutions.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837724" y="3388757"/>
            <a:ext cx="22860" cy="1141333"/>
          </a:xfrm>
          <a:prstGeom prst="rect">
            <a:avLst/>
          </a:prstGeom>
          <a:solidFill>
            <a:srgbClr val="0A988B"/>
          </a:solidFill>
          <a:ln/>
        </p:spPr>
      </p:sp>
      <p:sp>
        <p:nvSpPr>
          <p:cNvPr id="6" name="Text 3"/>
          <p:cNvSpPr/>
          <p:nvPr/>
        </p:nvSpPr>
        <p:spPr>
          <a:xfrm>
            <a:off x="837724" y="4765715"/>
            <a:ext cx="7468553" cy="1005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NALA medtch's growth is driven by people — building teams with the expertise, accountability, and ambition to deliver meaningful change across the healthcare landscape.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979646"/>
            <a:ext cx="6558082" cy="615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Our Geographic Focus</a:t>
            </a:r>
            <a:endParaRPr lang="en-US" sz="38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724" y="2014418"/>
            <a:ext cx="6346508" cy="392239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7724" y="6146244"/>
            <a:ext cx="2464118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Egypt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837724" y="6579870"/>
            <a:ext cx="6346508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Headquarters and primary market, driving innovation in diagnostics and health services.</a:t>
            </a:r>
            <a:endParaRPr lang="en-US" sz="16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050" y="2014418"/>
            <a:ext cx="6346627" cy="392239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46050" y="6146244"/>
            <a:ext cx="2464118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Africa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7446050" y="6579870"/>
            <a:ext cx="6346627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Expanding access to quality, affordable, and scalable healthcare across the continent.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671274"/>
            <a:ext cx="9254014" cy="615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What Sets NALA medtch Apart</a:t>
            </a:r>
            <a:endParaRPr lang="en-US" sz="38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724" y="1706047"/>
            <a:ext cx="10485120" cy="585216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24" y="1706047"/>
            <a:ext cx="10485120" cy="58521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2358" y="532209"/>
            <a:ext cx="8077081" cy="5679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The NALA medtch Ecosystem</a:t>
            </a:r>
            <a:endParaRPr lang="en-US" sz="35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358" y="1456134"/>
            <a:ext cx="13085683" cy="574428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992166" y="5591582"/>
            <a:ext cx="2293810" cy="333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Diagnose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2992166" y="6025807"/>
            <a:ext cx="2293810" cy="544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7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Lab services and AI diagnostics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9432476" y="5503358"/>
            <a:ext cx="2293810" cy="333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Deliver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9432476" y="5937583"/>
            <a:ext cx="2293810" cy="544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7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Skincare, supplies and AI solutions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231226" y="2058509"/>
            <a:ext cx="2293809" cy="333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Advise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6231226" y="2492734"/>
            <a:ext cx="2293809" cy="544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7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Healthcare and laboratory advisory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72358" y="7400568"/>
            <a:ext cx="13085683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From diagnostics to delivery, NALA medtch connects every link in the healthcare value chain — ensuring quality, speed, and impact at every stage.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2269927"/>
            <a:ext cx="6930985" cy="615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In Touch with Tomorrow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837724" y="3199924"/>
            <a:ext cx="2789039" cy="393502"/>
          </a:xfrm>
          <a:prstGeom prst="roundRect">
            <a:avLst>
              <a:gd name="adj" fmla="val 6388"/>
            </a:avLst>
          </a:prstGeom>
          <a:solidFill>
            <a:srgbClr val="054842"/>
          </a:solidFill>
          <a:ln/>
        </p:spPr>
      </p:sp>
      <p:sp>
        <p:nvSpPr>
          <p:cNvPr id="5" name="Text 2"/>
          <p:cNvSpPr/>
          <p:nvPr/>
        </p:nvSpPr>
        <p:spPr>
          <a:xfrm>
            <a:off x="963335" y="3262670"/>
            <a:ext cx="2537817" cy="268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VISION. OWNERSHIP. EXECUTION.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837724" y="3829050"/>
            <a:ext cx="7468553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NALA medtch advances diagnostics, advisory, skincare manufacturing, medical supply, and AI to improve healthcare quality and access across Egypt and Africa.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837724" y="4734758"/>
            <a:ext cx="7468553" cy="1224915"/>
          </a:xfrm>
          <a:prstGeom prst="roundRect">
            <a:avLst>
              <a:gd name="adj" fmla="val 2565"/>
            </a:avLst>
          </a:prstGeom>
          <a:solidFill>
            <a:srgbClr val="183A13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155" y="5049322"/>
            <a:ext cx="261818" cy="20943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8404" y="4996458"/>
            <a:ext cx="6578441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Together, we are shaping a smarter, more accessible, and data-driven healthcare future for Egypt and the African continent.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2026-04-27T19:26:11Z</dcterms:created>
  <dcterms:modified xsi:type="dcterms:W3CDTF">2026-04-27T19:26:11Z</dcterms:modified>
</cp:coreProperties>
</file>